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47" r:id="rId4"/>
    <p:sldId id="748" r:id="rId5"/>
    <p:sldId id="749" r:id="rId6"/>
    <p:sldId id="750" r:id="rId7"/>
    <p:sldId id="751" r:id="rId8"/>
    <p:sldId id="760" r:id="rId9"/>
    <p:sldId id="766" r:id="rId10"/>
    <p:sldId id="7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7E6F7-C47E-4C10-A866-E1C1C3707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29444E-A070-4CBD-A8B0-E466423A1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4F557-12F6-4FC2-AD03-0FCA286C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B9ABBA-4F78-4F80-9694-2385F912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57098C-C455-4FEF-979D-16E1A0C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10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6F56F-B853-4E5A-A09B-084A7B1D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B4F37-7A24-4D42-A071-79C5CDBBC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9581F9-62F6-4C27-86A4-137FA2CB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AFAD14-DB2D-4A0C-9972-6563B9CF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4948F0-3608-444B-85A0-66332924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07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341034-3E30-4E3A-8BC3-87BFE802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25768E-AC5A-4865-9A66-10B15E51A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4C5440-C899-4286-9E55-5A3A5DD4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23B59B-F34C-4929-8DE6-CFD6D700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14F7F-56E7-472C-B5CF-699EF48A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3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5CA35-67FD-40A5-AEF7-FFF071AD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9E2E8-B515-46D2-BED1-C42B5007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FEB892-400D-4C30-8064-8220208A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55997D-1954-45C2-8575-66FBB4D5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03D1B-3925-40D6-82FA-F8935695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95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25CCA-3C7B-44BE-AA24-AF97B202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E385D2-EB7D-471F-9687-6602AA32B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0203F-4293-4177-BB64-25AE32D3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A0E31C-F410-4F58-BD5C-DA2DBB9B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08EFEE-20B9-452C-9DB9-2EBFB1DD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32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97712-16BB-4311-A179-398EAA39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A38A8-F541-418F-9BA4-D2B210D6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DF3D11-86B4-422C-ABE3-4EC38F9D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9C2068-73B1-4FB7-ABB5-85C80298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AC7229-1797-4D48-A258-F5E9E48C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FC6C78-75CA-444B-81C8-72D32524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16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84C4D-BB53-4321-A4E5-97ACC12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69EEA1-85E9-4210-AEC6-9D9600D0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830392-5EBB-4656-91EF-321A3BEA4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4B7262-2046-4DA2-B7B3-516995746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165D9A-662B-495E-A386-038EC3C2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CB9D3B-C2F0-4AFE-BB54-8A48669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3C9EDC-51B5-42A6-A257-8BBB590B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2A9FD8-F106-403D-9B6B-3E7820A8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6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BCBF8-0D0A-42FA-A905-23289C14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FBD651-A22C-42CB-AE79-D2F40FC1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84EA07-1B40-41BF-AEF0-5CA7F44C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716540-1322-40FE-9F38-F5669F4A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93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052B13-2C76-4169-93DE-68AFFF5A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19EF85-C600-4D6F-A801-E37935F0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6D493-B947-4847-BEF4-D67A97CC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4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C3F37-FAA1-45BD-9A6E-1D2D2A08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D8EC2-369C-46E7-97CE-2DD4169C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F8D4BD-EE16-493F-8A35-47EEC4FF1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547F88-9B7A-4157-A601-75905286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262958-B0B3-401D-B693-2295CD2B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2385E6-F0D3-4DD2-BEFC-F154393D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78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2E517-C121-4179-B1B7-CDB3533B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5BDE18-7806-47C9-AA91-68D1365F9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01230E-DDEE-471A-96B3-9D32C1BFB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459AA6-6763-405F-BFAC-1C88EE5E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F7C844-D828-463C-960B-A8D46199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B03773-AEB0-4C14-9C48-8BF09105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9D8-3D9E-4BC4-8950-1B0B10A0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E77FAF-F632-4D9F-B6AE-ADABF894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3C623-6CF6-4184-9902-6156F5521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CEE4-CB8F-4EAE-8E2A-51883175343C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2A6404-2091-4A88-AF52-8143FD416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5F51FC-A4A7-4685-95D8-E02FD7B1F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1545-C694-4578-93CF-68B6497A7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7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666-0FB5-4856-8BDD-E763F7C1F602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FAAB-9FCA-49DE-9FCF-0C9FA3F468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VAh_FGHk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l0EQ-IRN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Ks3eQwOxiW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tv.nl/video/clipphanger-hoe-werkt-verliefdheid/#q=verlief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chooltv.nl/video/de-vloer-op-jr-is-liefde-hetzelfde-als-porno/#q=por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bio-bits-vmbo-voortplanting-seksualiteit-1/#q=bio-bits%20voortplantin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hooltv.nl/video/de-vloer-op-jr-loverboy-of-bezitterig-vriendje/#q=loverbo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C87775-CE2A-4B81-9733-539649E2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nl-NL" b="1">
                <a:solidFill>
                  <a:schemeClr val="bg1"/>
                </a:solidFill>
              </a:rPr>
              <a:t>Les 3 Seksualiteit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EEECA9-6AE9-47F0-A73E-688AD3F51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>
                <a:solidFill>
                  <a:schemeClr val="bg1"/>
                </a:solidFill>
              </a:rPr>
              <a:t>Basisstof 1 en 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9BE225-0104-4FE7-8302-F86705A6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5" y="489204"/>
            <a:ext cx="3516777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0085E3-7538-44C6-A737-871BD2CE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404258"/>
            <a:ext cx="3048000" cy="33652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82FCF1-D489-4268-BA6F-7417C9C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B1 Je verandert…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DDE36-FADD-4824-AF35-00751ABB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1" y="6332539"/>
            <a:ext cx="2340429" cy="55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800" dirty="0">
                <a:hlinkClick r:id="rId3"/>
              </a:rPr>
              <a:t>https://youtu.be/8HVAh_FGHks</a:t>
            </a:r>
            <a:endParaRPr lang="nl-NL" sz="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79A5FA-2668-49F2-A471-C798ED9FA931}"/>
              </a:ext>
            </a:extLst>
          </p:cNvPr>
          <p:cNvSpPr/>
          <p:nvPr/>
        </p:nvSpPr>
        <p:spPr>
          <a:xfrm>
            <a:off x="1600200" y="1371601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herkennen geslacht (man/vrouw). 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Primaire 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vanaf geboorte.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Jongens: balzak en penis.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Meisjes: schaamlippen en vagina. </a:t>
            </a:r>
          </a:p>
          <a:p>
            <a:endParaRPr lang="nl-NL" sz="2400" b="1" dirty="0">
              <a:solidFill>
                <a:prstClr val="black"/>
              </a:solidFill>
              <a:latin typeface="Calibri"/>
            </a:endParaRPr>
          </a:p>
          <a:p>
            <a:r>
              <a:rPr lang="nl-NL" sz="2400" b="1" dirty="0">
                <a:solidFill>
                  <a:prstClr val="black"/>
                </a:solidFill>
                <a:latin typeface="Calibri"/>
              </a:rPr>
              <a:t>Puberteit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lichamelijke, geestelijke en sociale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veranderingen.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• </a:t>
            </a:r>
            <a:r>
              <a:rPr lang="nl-NL" sz="2400" b="1" dirty="0">
                <a:solidFill>
                  <a:prstClr val="black"/>
                </a:solidFill>
                <a:latin typeface="Calibri"/>
              </a:rPr>
              <a:t>Secundaire geslachtskenmerken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: vanaf circa 10 jaar.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Jongens: borsthaar, baardgroei, zwaardere stem, gespierde lichaamsbouw. </a:t>
            </a:r>
          </a:p>
          <a:p>
            <a:r>
              <a:rPr lang="nl-NL" sz="2400" dirty="0">
                <a:solidFill>
                  <a:prstClr val="black"/>
                </a:solidFill>
                <a:latin typeface="Calibri"/>
              </a:rPr>
              <a:t>– Meisjes: borsten, brede heupen, ronde lichaamsvormen.</a:t>
            </a:r>
          </a:p>
        </p:txBody>
      </p:sp>
    </p:spTree>
    <p:extLst>
      <p:ext uri="{BB962C8B-B14F-4D97-AF65-F5344CB8AC3E}">
        <p14:creationId xmlns:p14="http://schemas.microsoft.com/office/powerpoint/2010/main" val="371736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D2141-07F3-4FC1-A04D-54036E54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771"/>
            <a:ext cx="8229600" cy="1143000"/>
          </a:xfrm>
        </p:spPr>
        <p:txBody>
          <a:bodyPr/>
          <a:lstStyle/>
          <a:p>
            <a:r>
              <a:rPr lang="nl-NL" b="1" dirty="0"/>
              <a:t>Lichamelijke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9364D-D57B-4A61-BAE6-7B58A39A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Snelle groei (de ‘</a:t>
            </a:r>
            <a:r>
              <a:rPr lang="nl-NL" sz="2400" b="1" dirty="0"/>
              <a:t>groeispurt</a:t>
            </a:r>
            <a:r>
              <a:rPr lang="nl-NL" sz="2400" dirty="0"/>
              <a:t>’). </a:t>
            </a:r>
          </a:p>
          <a:p>
            <a:pPr marL="0" indent="0">
              <a:buNone/>
            </a:pPr>
            <a:r>
              <a:rPr lang="nl-NL" sz="2400" dirty="0"/>
              <a:t>– De </a:t>
            </a:r>
            <a:r>
              <a:rPr lang="nl-NL" sz="2400" u="sng" dirty="0"/>
              <a:t>hypofyse</a:t>
            </a:r>
            <a:r>
              <a:rPr lang="nl-NL" sz="2400" dirty="0"/>
              <a:t> begint hormonen te vormen waardoor de voortplantingsorganen gaan functioneren. </a:t>
            </a:r>
          </a:p>
          <a:p>
            <a:pPr marL="0" indent="0">
              <a:buNone/>
            </a:pPr>
            <a:r>
              <a:rPr lang="nl-NL" sz="2400" dirty="0"/>
              <a:t>– De </a:t>
            </a:r>
            <a:r>
              <a:rPr lang="nl-NL" sz="2400" b="1" dirty="0"/>
              <a:t>secundaire geslachtskenmerken </a:t>
            </a:r>
            <a:r>
              <a:rPr lang="nl-NL" sz="2400" dirty="0"/>
              <a:t>ontstaan.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8C2142-7BA4-4FFE-A3F3-D69F073A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80" y="2816087"/>
            <a:ext cx="6832441" cy="402014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BC9FE0C-5470-4CCB-A1CC-2C1976704166}"/>
              </a:ext>
            </a:extLst>
          </p:cNvPr>
          <p:cNvSpPr/>
          <p:nvPr/>
        </p:nvSpPr>
        <p:spPr>
          <a:xfrm>
            <a:off x="6705600" y="10443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3"/>
              </a:rPr>
              <a:t>https://youtu.be/Iul0EQ-IRNo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  <a:p>
            <a:endParaRPr lang="nl-NL" sz="800" dirty="0">
              <a:solidFill>
                <a:prstClr val="black"/>
              </a:solidFill>
              <a:latin typeface="Calibri"/>
            </a:endParaRPr>
          </a:p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https://youtu.be/Ks3eQwOxiW8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64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8533D8F-2D0E-41DB-93DB-B71B3C1E1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73303"/>
            <a:ext cx="9144000" cy="61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8D28C-2704-4D47-AFD2-3F0849DA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nl-NL" b="1" dirty="0"/>
              <a:t>Geestelijke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2E2BB-5DA7-453D-B76D-3FF90AB1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81502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r>
              <a:rPr lang="nl-NL" sz="2400" b="1" dirty="0"/>
              <a:t>Zelfstandiger</a:t>
            </a:r>
          </a:p>
          <a:p>
            <a:r>
              <a:rPr lang="nl-NL" sz="2400" b="1" dirty="0"/>
              <a:t>Seksualiteit en verliefdheid</a:t>
            </a:r>
            <a:r>
              <a:rPr lang="nl-NL" sz="2400" dirty="0"/>
              <a:t>; het andere geslacht (heteroseksueel), hetzelfde geslacht (homoseksueel) of beide (biseksueel)</a:t>
            </a:r>
          </a:p>
          <a:p>
            <a:r>
              <a:rPr lang="nl-NL" sz="2400" b="1" dirty="0"/>
              <a:t>Relatie</a:t>
            </a:r>
          </a:p>
          <a:p>
            <a:r>
              <a:rPr lang="nl-NL" sz="2400" b="1" dirty="0"/>
              <a:t>Geslachtsgemeenschap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A9C307C-E1A4-4C89-B9BC-1DD45E88E340}"/>
              </a:ext>
            </a:extLst>
          </p:cNvPr>
          <p:cNvSpPr/>
          <p:nvPr/>
        </p:nvSpPr>
        <p:spPr>
          <a:xfrm>
            <a:off x="69342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https://schooltv.nl/video/clipphanger-hoe-werkt-verliefdheid/#q=verliefd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C1AF5C-B45F-4FA7-B9E0-45C25102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93" y="3823063"/>
            <a:ext cx="5008815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2614EB5-6DA2-475D-89AD-5AC4F4C6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01394"/>
            <a:ext cx="4191000" cy="5556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A583C6-528E-4A5C-8BD3-FAD69FF8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Sociale veranderingen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74159A-BD40-4DF4-AD18-312E7709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541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–  Zelfstandiger opstellen. </a:t>
            </a:r>
          </a:p>
          <a:p>
            <a:pPr marL="0" indent="0">
              <a:buNone/>
            </a:pPr>
            <a:r>
              <a:rPr lang="nl-NL" sz="2400" dirty="0"/>
              <a:t>– Graag deel uitmaken van een groepje jongeren. </a:t>
            </a:r>
          </a:p>
          <a:p>
            <a:pPr marL="0" indent="0">
              <a:buNone/>
            </a:pPr>
            <a:r>
              <a:rPr lang="nl-NL" sz="2400" dirty="0"/>
              <a:t>– Soms last hebben van nare gevoelens (onzekerheid, eenzaamheid).</a:t>
            </a:r>
          </a:p>
        </p:txBody>
      </p:sp>
    </p:spTree>
    <p:extLst>
      <p:ext uri="{BB962C8B-B14F-4D97-AF65-F5344CB8AC3E}">
        <p14:creationId xmlns:p14="http://schemas.microsoft.com/office/powerpoint/2010/main" val="428637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F39E1-7A2D-4E24-B207-7BEE7B50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B5 Seksualiteit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6F753-9949-4747-AE5C-2A5C0774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Waarom?</a:t>
            </a:r>
          </a:p>
          <a:p>
            <a:r>
              <a:rPr lang="nl-NL" dirty="0"/>
              <a:t>Onderhouden speciale relatie</a:t>
            </a:r>
          </a:p>
          <a:p>
            <a:r>
              <a:rPr lang="nl-NL" dirty="0"/>
              <a:t>Lustbeleving</a:t>
            </a:r>
          </a:p>
          <a:p>
            <a:pPr marL="0" indent="0">
              <a:buNone/>
            </a:pPr>
            <a:r>
              <a:rPr lang="nl-NL" dirty="0"/>
              <a:t>- Porno</a:t>
            </a:r>
          </a:p>
          <a:p>
            <a:pPr marL="0" indent="0">
              <a:buNone/>
            </a:pPr>
            <a:r>
              <a:rPr lang="nl-NL" dirty="0"/>
              <a:t>- Prostituee</a:t>
            </a:r>
          </a:p>
          <a:p>
            <a:r>
              <a:rPr lang="nl-NL" dirty="0"/>
              <a:t>Voortplanting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21B38B-5C71-4E2D-89F9-0AF02A29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874409"/>
            <a:ext cx="4193721" cy="27958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1968AFA-E6AB-46AF-8D19-815DF0D5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1542489"/>
            <a:ext cx="2900871" cy="193391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1DC4F65-EF3F-44B9-8C1F-F6B3A5DE30AF}"/>
              </a:ext>
            </a:extLst>
          </p:cNvPr>
          <p:cNvSpPr/>
          <p:nvPr/>
        </p:nvSpPr>
        <p:spPr>
          <a:xfrm>
            <a:off x="3505200" y="35676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4"/>
              </a:rPr>
              <a:t>https://schooltv.nl/video/de-vloer-op-jr-is-liefde-hetzelfde-als-porno/#q=porno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76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22954-9F47-46BA-8F1A-6CA45C2A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Seksuele voorkeuren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30357-79A6-4629-8EF8-E3E08B5E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Heteroseksueel</a:t>
            </a:r>
          </a:p>
          <a:p>
            <a:r>
              <a:rPr lang="nl-NL" sz="2400" b="1" dirty="0"/>
              <a:t>Homoseksueel (jongens homo, meisjes lesbisch)</a:t>
            </a:r>
          </a:p>
          <a:p>
            <a:r>
              <a:rPr lang="nl-NL" sz="2400" b="1" dirty="0"/>
              <a:t>Biseksueel</a:t>
            </a:r>
          </a:p>
          <a:p>
            <a:r>
              <a:rPr lang="nl-NL" sz="2400" b="1" dirty="0"/>
              <a:t>Travestiet</a:t>
            </a:r>
            <a:r>
              <a:rPr lang="nl-NL" sz="2400" dirty="0"/>
              <a:t>: kleed zich als iemand van het andere geslacht</a:t>
            </a:r>
          </a:p>
          <a:p>
            <a:r>
              <a:rPr lang="nl-NL" sz="2400" b="1" dirty="0"/>
              <a:t>Transgender</a:t>
            </a:r>
            <a:r>
              <a:rPr lang="nl-NL" sz="2400" dirty="0"/>
              <a:t>: voelt zich niet thuis in het geslacht waarmee deze persoon is geboren</a:t>
            </a:r>
          </a:p>
          <a:p>
            <a:r>
              <a:rPr lang="nl-NL" sz="2400" b="1" dirty="0"/>
              <a:t>Transseksueel</a:t>
            </a:r>
            <a:r>
              <a:rPr lang="nl-NL" sz="2400" dirty="0"/>
              <a:t>:</a:t>
            </a:r>
            <a:r>
              <a:rPr lang="nl-NL" sz="2400" b="1" dirty="0"/>
              <a:t> </a:t>
            </a:r>
            <a:r>
              <a:rPr lang="nl-NL" sz="2400" dirty="0"/>
              <a:t>geslachtsveranderingen</a:t>
            </a:r>
          </a:p>
          <a:p>
            <a:r>
              <a:rPr lang="nl-NL" sz="2400" b="1" dirty="0"/>
              <a:t>Androgyn</a:t>
            </a:r>
            <a:r>
              <a:rPr lang="nl-NL" sz="2400" dirty="0"/>
              <a:t> uiterlijk: uiterlijke kenmerken en/of gevoelens van beide geslachten</a:t>
            </a:r>
          </a:p>
          <a:p>
            <a:r>
              <a:rPr lang="nl-NL" sz="2400" b="1" dirty="0">
                <a:solidFill>
                  <a:srgbClr val="7030A0"/>
                </a:solidFill>
              </a:rPr>
              <a:t>Paarse</a:t>
            </a:r>
            <a:r>
              <a:rPr lang="nl-NL" sz="2400" b="1" dirty="0"/>
              <a:t> vrijdag</a:t>
            </a:r>
            <a:r>
              <a:rPr lang="nl-NL" sz="2400" dirty="0"/>
              <a:t>: acceptatie, elke 2</a:t>
            </a:r>
            <a:r>
              <a:rPr lang="nl-NL" sz="2400" baseline="30000" dirty="0"/>
              <a:t>e</a:t>
            </a:r>
            <a:r>
              <a:rPr lang="nl-NL" sz="2400" dirty="0"/>
              <a:t> vrijdag in december</a:t>
            </a:r>
            <a:endParaRPr lang="nl-NL" sz="2400" b="1" dirty="0"/>
          </a:p>
          <a:p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008E64F-7469-4C11-92A3-77147DFEE47C}"/>
              </a:ext>
            </a:extLst>
          </p:cNvPr>
          <p:cNvSpPr/>
          <p:nvPr/>
        </p:nvSpPr>
        <p:spPr>
          <a:xfrm>
            <a:off x="1981200" y="64756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https://schooltv.nl/video/bio-bits-vmbo-voortplanting-seksualiteit-1/#q=bio-bits%20voortplanting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50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7DB64-2395-4046-B414-F26CCEF0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Seksueel geweld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A3B851-FF4E-41AC-B15F-1ECF2D71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Seksueel misbruik</a:t>
            </a:r>
            <a:r>
              <a:rPr lang="nl-NL" sz="2400" dirty="0"/>
              <a:t>: gedwongen worden tot seksueel contact</a:t>
            </a:r>
          </a:p>
          <a:p>
            <a:r>
              <a:rPr lang="nl-NL" sz="2400" b="1" dirty="0"/>
              <a:t>Incest</a:t>
            </a:r>
            <a:r>
              <a:rPr lang="nl-NL" sz="2400" dirty="0"/>
              <a:t>: seksueel misbruik door familie</a:t>
            </a:r>
          </a:p>
          <a:p>
            <a:r>
              <a:rPr lang="nl-NL" sz="2400" b="1" dirty="0"/>
              <a:t>Ongewenste intimiteiten</a:t>
            </a:r>
          </a:p>
          <a:p>
            <a:r>
              <a:rPr lang="nl-NL" sz="2400" b="1" dirty="0"/>
              <a:t>Aanranding</a:t>
            </a:r>
          </a:p>
          <a:p>
            <a:r>
              <a:rPr lang="nl-NL" sz="2400" b="1" dirty="0"/>
              <a:t>Verkrachting</a:t>
            </a:r>
          </a:p>
          <a:p>
            <a:r>
              <a:rPr lang="nl-NL" sz="2400" b="1" dirty="0"/>
              <a:t>Loverboys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0F88D08-8396-4243-887B-307F81750B2E}"/>
              </a:ext>
            </a:extLst>
          </p:cNvPr>
          <p:cNvSpPr/>
          <p:nvPr/>
        </p:nvSpPr>
        <p:spPr>
          <a:xfrm>
            <a:off x="1544411" y="658336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>
                <a:solidFill>
                  <a:prstClr val="black"/>
                </a:solidFill>
                <a:latin typeface="Calibri"/>
                <a:hlinkClick r:id="rId2"/>
              </a:rPr>
              <a:t>https://schooltv.nl/video/de-vloer-op-jr-loverboy-of-bezitterig-vriendje/#q=loverboy</a:t>
            </a:r>
            <a:endParaRPr lang="nl-NL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B3686E-14DB-471F-95B5-ECD8FE37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92" y="3218466"/>
            <a:ext cx="4326709" cy="24334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46E1EE-1576-413A-95D4-0AF079F67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61" y="4435171"/>
            <a:ext cx="3162300" cy="18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69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Breedbeeld</PresentationFormat>
  <Paragraphs>60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1_Kantoorthema</vt:lpstr>
      <vt:lpstr>Les 3 Seksualiteit</vt:lpstr>
      <vt:lpstr>B1 Je verandert…</vt:lpstr>
      <vt:lpstr>Lichamelijke veranderingen</vt:lpstr>
      <vt:lpstr>PowerPoint-presentatie</vt:lpstr>
      <vt:lpstr>Geestelijke veranderingen</vt:lpstr>
      <vt:lpstr>Sociale veranderingen</vt:lpstr>
      <vt:lpstr>B5 Seksualiteit</vt:lpstr>
      <vt:lpstr>Seksuele voorkeuren</vt:lpstr>
      <vt:lpstr>Seksueel geweld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Seksualiteit</dc:title>
  <dc:creator>Gerda Elzinga</dc:creator>
  <cp:lastModifiedBy>Gerda Elzinga</cp:lastModifiedBy>
  <cp:revision>1</cp:revision>
  <dcterms:created xsi:type="dcterms:W3CDTF">2020-05-01T13:20:31Z</dcterms:created>
  <dcterms:modified xsi:type="dcterms:W3CDTF">2020-05-01T13:20:51Z</dcterms:modified>
</cp:coreProperties>
</file>